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4" r:id="rId2"/>
    <p:sldId id="452" r:id="rId3"/>
    <p:sldId id="441" r:id="rId4"/>
    <p:sldId id="449" r:id="rId5"/>
    <p:sldId id="450" r:id="rId6"/>
    <p:sldId id="451" r:id="rId7"/>
    <p:sldId id="448" r:id="rId8"/>
    <p:sldId id="453" r:id="rId9"/>
    <p:sldId id="454" r:id="rId10"/>
    <p:sldId id="455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65" r:id="rId21"/>
    <p:sldId id="46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0D9859F-A8BD-4277-A7CB-A3ACBA538B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1.xml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5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的性质和大小比较</a:t>
            </a:r>
          </a:p>
        </p:txBody>
      </p:sp>
      <p:sp>
        <p:nvSpPr>
          <p:cNvPr id="32" name="矩形 31"/>
          <p:cNvSpPr/>
          <p:nvPr/>
        </p:nvSpPr>
        <p:spPr>
          <a:xfrm>
            <a:off x="778567" y="3637150"/>
            <a:ext cx="7393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小数的大小比较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" y="4509120"/>
            <a:ext cx="8885237" cy="159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0066" y="357166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42</a:t>
            </a:r>
            <a:r>
              <a:rPr lang="zh-CN" altLang="en-US" sz="3200" dirty="0">
                <a:latin typeface="+mj-ea"/>
                <a:ea typeface="+mj-ea"/>
              </a:rPr>
              <a:t>页练习十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8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37389" y="857232"/>
            <a:ext cx="87495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每种用品到哪个商店买便宜一些？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65154" y="2052137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8.98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9931" y="542606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lt"/>
              </a:rPr>
              <a:t>蓝天体育商店</a:t>
            </a:r>
          </a:p>
        </p:txBody>
      </p:sp>
      <p:sp>
        <p:nvSpPr>
          <p:cNvPr id="34" name="矩形 33"/>
          <p:cNvSpPr/>
          <p:nvPr/>
        </p:nvSpPr>
        <p:spPr>
          <a:xfrm>
            <a:off x="6869105" y="542606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lt"/>
              </a:rPr>
              <a:t>兴华超市</a:t>
            </a:r>
          </a:p>
        </p:txBody>
      </p:sp>
      <p:sp>
        <p:nvSpPr>
          <p:cNvPr id="22" name="矩形 21"/>
          <p:cNvSpPr/>
          <p:nvPr/>
        </p:nvSpPr>
        <p:spPr>
          <a:xfrm>
            <a:off x="467544" y="1340768"/>
            <a:ext cx="2025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百货商场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31840" y="1395354"/>
            <a:ext cx="2745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蓝天体育商店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23050" y="1367570"/>
            <a:ext cx="1873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兴华超市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512" y="1945345"/>
          <a:ext cx="2592288" cy="24917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/>
                <a:gridCol w="1296144"/>
              </a:tblGrid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1475656" y="2916233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2.40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5656" y="3717032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1.50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89490" y="2052137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8.89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3203848" y="1937365"/>
          <a:ext cx="2592288" cy="24917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/>
                <a:gridCol w="1296144"/>
              </a:tblGrid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矩形 41"/>
          <p:cNvSpPr/>
          <p:nvPr/>
        </p:nvSpPr>
        <p:spPr>
          <a:xfrm>
            <a:off x="4499992" y="2916233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2.35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499992" y="3717032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1.55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75332" y="2023624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9.00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6289690" y="1937365"/>
          <a:ext cx="2592288" cy="24917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/>
                <a:gridCol w="1296144"/>
              </a:tblGrid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0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" name="矩形 51"/>
          <p:cNvSpPr/>
          <p:nvPr/>
        </p:nvSpPr>
        <p:spPr>
          <a:xfrm>
            <a:off x="7585834" y="2887720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2.30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585834" y="3688519"/>
            <a:ext cx="1450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1.45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8" t="8482" r="17405" b="8481"/>
          <a:stretch>
            <a:fillRect/>
          </a:stretch>
        </p:blipFill>
        <p:spPr>
          <a:xfrm rot="20731596">
            <a:off x="387859" y="2923670"/>
            <a:ext cx="867063" cy="633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915" y="3650866"/>
            <a:ext cx="1106239" cy="753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878" y="1794733"/>
            <a:ext cx="1428750" cy="10477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8" t="8482" r="17405" b="8481"/>
          <a:stretch>
            <a:fillRect/>
          </a:stretch>
        </p:blipFill>
        <p:spPr>
          <a:xfrm rot="20731596">
            <a:off x="3390283" y="2906562"/>
            <a:ext cx="867063" cy="63388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1339" y="3633758"/>
            <a:ext cx="1106239" cy="75347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4302" y="1777625"/>
            <a:ext cx="1428750" cy="10477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8" t="8482" r="17405" b="8481"/>
          <a:stretch>
            <a:fillRect/>
          </a:stretch>
        </p:blipFill>
        <p:spPr>
          <a:xfrm rot="20731596">
            <a:off x="6487841" y="2877104"/>
            <a:ext cx="867063" cy="63388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8897" y="3604300"/>
            <a:ext cx="1106239" cy="75347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860" y="1748167"/>
            <a:ext cx="1428750" cy="10477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5884" y="1214422"/>
            <a:ext cx="8860612" cy="424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solidFill>
                  <a:srgbClr val="000000"/>
                </a:solidFill>
              </a:rPr>
              <a:t>比较</a:t>
            </a:r>
            <a:r>
              <a:rPr lang="zh-CN" altLang="en-US" sz="3600" dirty="0">
                <a:solidFill>
                  <a:srgbClr val="000000"/>
                </a:solidFill>
              </a:rPr>
              <a:t>两个小数的大小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先看它们的整数部分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整数部分大的那个数就大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当整数部分相同时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看十分位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十分位上的数大的那个数就大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整数部分和十分位上的数都相同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要看百分位上的数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百分位上数大的那个数就大。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71472" y="141567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先在直线上表示下面各数，再比较每组中两个数的大小。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5980" y="886706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42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6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4511" y="319555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0.09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11176" y="3234341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57293" y="320426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0.12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96650" y="3220405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131840" y="318161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0.28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89263" y="3181618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37842" y="3091607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/>
              <a:t>&lt;</a:t>
            </a:r>
            <a:endParaRPr lang="en-US" altLang="zh-CN" sz="4800" dirty="0"/>
          </a:p>
        </p:txBody>
      </p:sp>
      <p:sp>
        <p:nvSpPr>
          <p:cNvPr id="36" name="矩形 35"/>
          <p:cNvSpPr/>
          <p:nvPr/>
        </p:nvSpPr>
        <p:spPr>
          <a:xfrm>
            <a:off x="4013199" y="3091607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/>
              <a:t>&lt;</a:t>
            </a:r>
          </a:p>
        </p:txBody>
      </p:sp>
      <p:sp>
        <p:nvSpPr>
          <p:cNvPr id="37" name="矩形 36"/>
          <p:cNvSpPr/>
          <p:nvPr/>
        </p:nvSpPr>
        <p:spPr>
          <a:xfrm>
            <a:off x="6257546" y="3172907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948264" y="3211694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494381" y="318161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0.04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82691" y="3068960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/>
              <a:t>&gt;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65" y="4644423"/>
            <a:ext cx="8369545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40"/>
          <p:cNvSpPr/>
          <p:nvPr/>
        </p:nvSpPr>
        <p:spPr>
          <a:xfrm>
            <a:off x="467544" y="5148481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89341" y="514848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45525" y="514848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292080" y="514848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948264" y="514848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23728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27784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256076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580112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236296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295636" y="5040469"/>
            <a:ext cx="108012" cy="1080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678127" y="405768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0.09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44566" y="432742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0.12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23523" y="400655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0.28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41191" y="4254136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35076" y="4109009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71868" y="431639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0.04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0" grpId="0"/>
      <p:bldP spid="2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68970" y="509771"/>
            <a:ext cx="57604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比一比。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943659" y="1788956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矩形 23"/>
          <p:cNvSpPr/>
          <p:nvPr/>
        </p:nvSpPr>
        <p:spPr>
          <a:xfrm>
            <a:off x="5220072" y="1741458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0.51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42991" y="1780245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6" name="矩形 25"/>
          <p:cNvSpPr/>
          <p:nvPr/>
        </p:nvSpPr>
        <p:spPr>
          <a:xfrm>
            <a:off x="1218886" y="1750169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7.9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36272" y="1750169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8.2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89108" y="1750169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0.509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969042" y="293237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0" name="矩形 29"/>
          <p:cNvSpPr/>
          <p:nvPr/>
        </p:nvSpPr>
        <p:spPr>
          <a:xfrm>
            <a:off x="5445725" y="2884875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5.7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168374" y="2923662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3" name="矩形 32"/>
          <p:cNvSpPr/>
          <p:nvPr/>
        </p:nvSpPr>
        <p:spPr>
          <a:xfrm>
            <a:off x="786838" y="2893586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1.374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61655" y="2893586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1.3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14491" y="2893586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5.8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69042" y="415650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7" name="矩形 36"/>
          <p:cNvSpPr/>
          <p:nvPr/>
        </p:nvSpPr>
        <p:spPr>
          <a:xfrm>
            <a:off x="1228515" y="4117722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0.6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61655" y="4117722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</a:rPr>
              <a:t>0.06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79822" y="1649124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/>
              <a:t>&lt;</a:t>
            </a:r>
            <a:endParaRPr lang="zh-CN" altLang="en-US" sz="4800" dirty="0"/>
          </a:p>
        </p:txBody>
      </p:sp>
      <p:sp>
        <p:nvSpPr>
          <p:cNvPr id="56" name="矩形 55"/>
          <p:cNvSpPr/>
          <p:nvPr/>
        </p:nvSpPr>
        <p:spPr>
          <a:xfrm>
            <a:off x="6202801" y="1628800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/>
              <a:t>&gt;</a:t>
            </a:r>
            <a:endParaRPr lang="zh-CN" altLang="en-US" sz="4800" dirty="0"/>
          </a:p>
        </p:txBody>
      </p:sp>
      <p:sp>
        <p:nvSpPr>
          <p:cNvPr id="57" name="矩形 56"/>
          <p:cNvSpPr/>
          <p:nvPr/>
        </p:nvSpPr>
        <p:spPr>
          <a:xfrm>
            <a:off x="2049838" y="2780928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/>
              <a:t>&gt;</a:t>
            </a:r>
            <a:endParaRPr lang="en-US" altLang="zh-CN" sz="4800" dirty="0"/>
          </a:p>
        </p:txBody>
      </p:sp>
      <p:sp>
        <p:nvSpPr>
          <p:cNvPr id="58" name="矩形 57"/>
          <p:cNvSpPr/>
          <p:nvPr/>
        </p:nvSpPr>
        <p:spPr>
          <a:xfrm>
            <a:off x="6195040" y="2780928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/>
              <a:t>&lt;</a:t>
            </a:r>
            <a:endParaRPr lang="en-US" altLang="zh-CN" sz="4800" dirty="0"/>
          </a:p>
        </p:txBody>
      </p:sp>
      <p:sp>
        <p:nvSpPr>
          <p:cNvPr id="59" name="矩形 58"/>
          <p:cNvSpPr/>
          <p:nvPr/>
        </p:nvSpPr>
        <p:spPr>
          <a:xfrm>
            <a:off x="2049838" y="4005064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/>
              <a:t>&gt;</a:t>
            </a:r>
          </a:p>
        </p:txBody>
      </p:sp>
      <p:sp>
        <p:nvSpPr>
          <p:cNvPr id="60" name="矩形 59"/>
          <p:cNvSpPr/>
          <p:nvPr/>
        </p:nvSpPr>
        <p:spPr>
          <a:xfrm>
            <a:off x="4788024" y="4109011"/>
            <a:ext cx="1478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</a:rPr>
              <a:t>1.2323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193757" y="414779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62" name="矩形 61"/>
          <p:cNvSpPr/>
          <p:nvPr/>
        </p:nvSpPr>
        <p:spPr>
          <a:xfrm>
            <a:off x="6739874" y="4117722"/>
            <a:ext cx="1478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</a:rPr>
              <a:t>1.3232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28184" y="4005064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/>
              <a:t>&lt;</a:t>
            </a:r>
            <a:endParaRPr lang="en-US" altLang="zh-CN" sz="48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6" grpId="0"/>
      <p:bldP spid="57" grpId="0"/>
      <p:bldP spid="58" grpId="0"/>
      <p:bldP spid="59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714348" y="623590"/>
            <a:ext cx="6881988" cy="147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判断。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对的打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错的打“✕”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182494" y="2114660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6.809&gt;6.799	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1290030" y="3022164"/>
            <a:ext cx="8275836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5.1&gt;5.1002	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1146014" y="3953769"/>
            <a:ext cx="8640960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38.748&lt;38.75               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1146014" y="4931683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0.009&gt;0.010	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 Box 8"/>
          <p:cNvSpPr txBox="1">
            <a:spLocks noChangeArrowheads="1"/>
          </p:cNvSpPr>
          <p:nvPr/>
        </p:nvSpPr>
        <p:spPr bwMode="auto">
          <a:xfrm>
            <a:off x="6072198" y="3162230"/>
            <a:ext cx="1003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6144206" y="2237770"/>
            <a:ext cx="1003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6072198" y="5046275"/>
            <a:ext cx="1003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6221026" y="4089074"/>
            <a:ext cx="1003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utoUpdateAnimBg="0"/>
      <p:bldP spid="46" grpId="0" bldLvl="0" autoUpdateAnimBg="0"/>
      <p:bldP spid="47" grpId="0" bldLvl="0" autoUpdateAnimBg="0"/>
      <p:bldP spid="4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77719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71472" y="785794"/>
            <a:ext cx="760092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实践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刘翔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2004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日在第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界雅典奥运会比赛成绩如下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预赛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13.27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次赛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13.26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复赛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13.18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决赛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12.91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平世界纪录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获得世界冠军。你能把他比赛的成绩按照从小到达的顺序排一排吗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5068" y="4788441"/>
            <a:ext cx="170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12.91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</a:p>
        </p:txBody>
      </p:sp>
      <p:sp>
        <p:nvSpPr>
          <p:cNvPr id="29" name="矩形 28"/>
          <p:cNvSpPr/>
          <p:nvPr/>
        </p:nvSpPr>
        <p:spPr>
          <a:xfrm>
            <a:off x="2574985" y="4788441"/>
            <a:ext cx="170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13.18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</a:p>
        </p:txBody>
      </p:sp>
      <p:sp>
        <p:nvSpPr>
          <p:cNvPr id="30" name="矩形 29"/>
          <p:cNvSpPr/>
          <p:nvPr/>
        </p:nvSpPr>
        <p:spPr>
          <a:xfrm>
            <a:off x="2224447" y="4675783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1" name="矩形 30"/>
          <p:cNvSpPr/>
          <p:nvPr/>
        </p:nvSpPr>
        <p:spPr>
          <a:xfrm>
            <a:off x="4492165" y="4788441"/>
            <a:ext cx="170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13.26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</a:p>
        </p:txBody>
      </p:sp>
      <p:sp>
        <p:nvSpPr>
          <p:cNvPr id="32" name="矩形 31"/>
          <p:cNvSpPr/>
          <p:nvPr/>
        </p:nvSpPr>
        <p:spPr>
          <a:xfrm>
            <a:off x="4141627" y="4675783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3" name="矩形 32"/>
          <p:cNvSpPr/>
          <p:nvPr/>
        </p:nvSpPr>
        <p:spPr>
          <a:xfrm>
            <a:off x="6436381" y="4765794"/>
            <a:ext cx="170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13.27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endParaRPr lang="zh-CN" alt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85843" y="4653136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848632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07570" y="642918"/>
            <a:ext cx="7464892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28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2800" dirty="0">
                <a:solidFill>
                  <a:srgbClr val="FF3399"/>
                </a:solidFill>
                <a:latin typeface="+mn-ea"/>
                <a:ea typeface="+mn-ea"/>
              </a:rPr>
              <a:t>难</a:t>
            </a:r>
            <a:r>
              <a:rPr lang="zh-CN" altLang="en-US" sz="2800" dirty="0" smtClean="0">
                <a:solidFill>
                  <a:srgbClr val="FF3399"/>
                </a:solidFill>
                <a:latin typeface="+mn-ea"/>
                <a:ea typeface="+mn-ea"/>
              </a:rPr>
              <a:t>点</a:t>
            </a:r>
            <a:r>
              <a:rPr lang="zh-CN" sz="28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刚刚结束的运动会在短跑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项目上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出了一点麻烦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记录员没能记清运动员的成绩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只记下了他们的名次请同学们来帮忙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已知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: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张辉第一、高林第二、王涛第三、范刚第四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下面是他们四人的成绩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你能说出他们每个人的成绩是多少吗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8.53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　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8.39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　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9.00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　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8.35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4870901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张辉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1680" y="4870901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8.35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秒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00340" y="4879612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高林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52468" y="4879612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8.39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秒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5924" y="5518973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王涛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08052" y="5518973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8.53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秒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00340" y="5518973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范刚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52468" y="5518973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9.00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秒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9" grpId="0"/>
      <p:bldP spid="30" grpId="0"/>
      <p:bldP spid="31" grpId="0"/>
      <p:bldP spid="33" grpId="0"/>
      <p:bldP spid="34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50838" y="1129713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下面的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里能填哪些数字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矩形 27"/>
          <p:cNvSpPr/>
          <p:nvPr/>
        </p:nvSpPr>
        <p:spPr>
          <a:xfrm>
            <a:off x="785786" y="1928802"/>
            <a:ext cx="30011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.(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)8&gt;6.48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79893" y="1916832"/>
            <a:ext cx="31011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3.11&lt; 3.(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1475656" y="1980129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5656" y="249289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75656" y="2916233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75656" y="335699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75656" y="3780329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48264" y="198884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48264" y="2501607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48264" y="292494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48264" y="3365703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48264" y="378904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48264" y="422108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48264" y="4661847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48264" y="508518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311" y="927469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比较大小。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在○里填上“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&gt;”“&lt;”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或“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=”)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056496" y="1978266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7" name="矩形 26"/>
          <p:cNvSpPr/>
          <p:nvPr/>
        </p:nvSpPr>
        <p:spPr>
          <a:xfrm>
            <a:off x="4816900" y="1930768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245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40150" y="198871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0" name="矩形 29"/>
          <p:cNvSpPr/>
          <p:nvPr/>
        </p:nvSpPr>
        <p:spPr>
          <a:xfrm>
            <a:off x="1213426" y="1939479"/>
            <a:ext cx="7553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13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49109" y="193947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9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86267" y="1916832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236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081879" y="312168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5" name="矩形 34"/>
          <p:cNvSpPr/>
          <p:nvPr/>
        </p:nvSpPr>
        <p:spPr>
          <a:xfrm>
            <a:off x="4690633" y="3074185"/>
            <a:ext cx="13260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1000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09549" y="320414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7" name="矩形 36"/>
          <p:cNvSpPr/>
          <p:nvPr/>
        </p:nvSpPr>
        <p:spPr>
          <a:xfrm>
            <a:off x="1022785" y="3082896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986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74492" y="3082896"/>
            <a:ext cx="13260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3425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55666" y="3140968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999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081879" y="434581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8" name="矩形 47"/>
          <p:cNvSpPr/>
          <p:nvPr/>
        </p:nvSpPr>
        <p:spPr>
          <a:xfrm>
            <a:off x="1022785" y="4307032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786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674492" y="4307032"/>
            <a:ext cx="104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786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2659" y="1773977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&gt;</a:t>
            </a:r>
            <a:endParaRPr lang="zh-CN" altLang="en-US" sz="6000" dirty="0"/>
          </a:p>
        </p:txBody>
      </p:sp>
      <p:sp>
        <p:nvSpPr>
          <p:cNvPr id="51" name="矩形 50"/>
          <p:cNvSpPr/>
          <p:nvPr/>
        </p:nvSpPr>
        <p:spPr>
          <a:xfrm>
            <a:off x="5899960" y="1772816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&gt;</a:t>
            </a:r>
            <a:endParaRPr lang="zh-CN" altLang="en-US" sz="6000" dirty="0"/>
          </a:p>
        </p:txBody>
      </p:sp>
      <p:sp>
        <p:nvSpPr>
          <p:cNvPr id="52" name="矩形 51"/>
          <p:cNvSpPr/>
          <p:nvPr/>
        </p:nvSpPr>
        <p:spPr>
          <a:xfrm>
            <a:off x="2098428" y="2905781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&lt;</a:t>
            </a:r>
            <a:endParaRPr lang="zh-CN" altLang="en-US" sz="6000" dirty="0"/>
          </a:p>
        </p:txBody>
      </p:sp>
      <p:sp>
        <p:nvSpPr>
          <p:cNvPr id="53" name="矩形 52"/>
          <p:cNvSpPr/>
          <p:nvPr/>
        </p:nvSpPr>
        <p:spPr>
          <a:xfrm>
            <a:off x="6082840" y="2996952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&gt;</a:t>
            </a:r>
            <a:endParaRPr lang="zh-CN" altLang="en-US" sz="6000" dirty="0"/>
          </a:p>
        </p:txBody>
      </p:sp>
      <p:sp>
        <p:nvSpPr>
          <p:cNvPr id="54" name="矩形 53"/>
          <p:cNvSpPr/>
          <p:nvPr/>
        </p:nvSpPr>
        <p:spPr>
          <a:xfrm>
            <a:off x="2098428" y="4107270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=</a:t>
            </a:r>
            <a:endParaRPr lang="zh-CN" altLang="en-US" sz="6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57224" y="500042"/>
            <a:ext cx="700092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竞赛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1,0,3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三个数字及小数点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你能摆出几个两位小数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?(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不重复、不遗漏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数字全部用上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能按从小到大的顺序排列吗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8728" y="3357562"/>
            <a:ext cx="15472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29" name="矩形 28"/>
          <p:cNvSpPr/>
          <p:nvPr/>
        </p:nvSpPr>
        <p:spPr>
          <a:xfrm>
            <a:off x="467544" y="4274512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0.13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89070" y="4274512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0.31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38532" y="4161854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2" name="矩形 31"/>
          <p:cNvSpPr/>
          <p:nvPr/>
        </p:nvSpPr>
        <p:spPr>
          <a:xfrm>
            <a:off x="3085214" y="4274512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1.03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34676" y="4161854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4" name="矩形 33"/>
          <p:cNvSpPr/>
          <p:nvPr/>
        </p:nvSpPr>
        <p:spPr>
          <a:xfrm>
            <a:off x="4465234" y="4274512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1.30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57585" y="4161854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6" name="矩形 35"/>
          <p:cNvSpPr/>
          <p:nvPr/>
        </p:nvSpPr>
        <p:spPr>
          <a:xfrm>
            <a:off x="5806621" y="4251865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3.01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56083" y="4139207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8" name="矩形 37"/>
          <p:cNvSpPr/>
          <p:nvPr/>
        </p:nvSpPr>
        <p:spPr>
          <a:xfrm>
            <a:off x="7072419" y="4251865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3.10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06984" y="4139207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036955" y="3007995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6551216" y="4379912"/>
            <a:ext cx="1333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铅笔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08" t="21419" r="27313" b="20622"/>
          <a:stretch>
            <a:fillRect/>
          </a:stretch>
        </p:blipFill>
        <p:spPr>
          <a:xfrm>
            <a:off x="1001039" y="1112161"/>
            <a:ext cx="1152128" cy="16059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3987" y="567990"/>
            <a:ext cx="2309087" cy="23090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1615" y="1513270"/>
            <a:ext cx="1170432" cy="1024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8666" y="1292920"/>
            <a:ext cx="1752786" cy="1244478"/>
          </a:xfrm>
          <a:prstGeom prst="rect">
            <a:avLst/>
          </a:prstGeom>
        </p:spPr>
      </p:pic>
      <p:sp>
        <p:nvSpPr>
          <p:cNvPr id="13" name="TextBox 14"/>
          <p:cNvSpPr txBox="1"/>
          <p:nvPr/>
        </p:nvSpPr>
        <p:spPr>
          <a:xfrm>
            <a:off x="3035300" y="3007995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310505" y="300355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08215" y="300355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406" y="4149080"/>
            <a:ext cx="77940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上面四种文具中</a:t>
            </a:r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最便宜的是</a:t>
            </a:r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i="1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i="1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最贵的是</a:t>
            </a:r>
            <a:r>
              <a:rPr lang="en-US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zh-CN" sz="3600" i="1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i="1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i="1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17" name="TextBox 14"/>
          <p:cNvSpPr txBox="1"/>
          <p:nvPr/>
        </p:nvSpPr>
        <p:spPr>
          <a:xfrm>
            <a:off x="2698666" y="5198790"/>
            <a:ext cx="1916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笔记本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29" name="Group 33"/>
          <p:cNvGraphicFramePr>
            <a:graphicFrameLocks noGrp="1"/>
          </p:cNvGraphicFramePr>
          <p:nvPr>
            <p:ph idx="1"/>
          </p:nvPr>
        </p:nvGraphicFramePr>
        <p:xfrm>
          <a:off x="6012160" y="1844824"/>
          <a:ext cx="2880320" cy="3776663"/>
        </p:xfrm>
        <a:graphic>
          <a:graphicData uri="http://schemas.openxmlformats.org/drawingml/2006/table">
            <a:tbl>
              <a:tblPr/>
              <a:tblGrid>
                <a:gridCol w="1224136"/>
                <a:gridCol w="1656184"/>
              </a:tblGrid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姓名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成绩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小明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小红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小军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2.93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1403648" y="786184"/>
            <a:ext cx="62658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你能从这幅图上得到哪些信息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4968552" cy="350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07504" y="78618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5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539552" y="5539965"/>
            <a:ext cx="62658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你能给他们排出名次吗？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0" grpId="0" bldLvl="0" autoUpdateAnimBg="0"/>
      <p:bldP spid="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6" name="Group 4"/>
          <p:cNvGraphicFramePr>
            <a:graphicFrameLocks noGrp="1"/>
          </p:cNvGraphicFramePr>
          <p:nvPr>
            <p:ph idx="1"/>
          </p:nvPr>
        </p:nvGraphicFramePr>
        <p:xfrm>
          <a:off x="6889429" y="1180269"/>
          <a:ext cx="2114832" cy="4089973"/>
        </p:xfrm>
        <a:graphic>
          <a:graphicData uri="http://schemas.openxmlformats.org/drawingml/2006/table">
            <a:tbl>
              <a:tblPr/>
              <a:tblGrid>
                <a:gridCol w="1057416"/>
                <a:gridCol w="1057416"/>
              </a:tblGrid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姓名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成绩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小明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小红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小军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2.93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178345" y="1244238"/>
            <a:ext cx="62658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你能给他们排出名次吗？</a:t>
            </a:r>
          </a:p>
        </p:txBody>
      </p:sp>
      <p:sp>
        <p:nvSpPr>
          <p:cNvPr id="33817" name="WordArt 25"/>
          <p:cNvSpPr>
            <a:spLocks noChangeArrowheads="1" noChangeShapeType="1"/>
          </p:cNvSpPr>
          <p:nvPr/>
        </p:nvSpPr>
        <p:spPr bwMode="auto">
          <a:xfrm>
            <a:off x="2571736" y="500042"/>
            <a:ext cx="3272965" cy="6508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47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比较大小</a:t>
            </a: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250825" y="2060575"/>
            <a:ext cx="2305050" cy="692150"/>
          </a:xfrm>
          <a:prstGeom prst="rect">
            <a:avLst/>
          </a:prstGeom>
          <a:solidFill>
            <a:srgbClr val="FFFF00"/>
          </a:solidFill>
          <a:ln w="508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3.05﹥2.9</a:t>
            </a:r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2987675" y="2060575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3﹥2</a:t>
            </a:r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4572000" y="1700808"/>
            <a:ext cx="2160588" cy="1077218"/>
          </a:xfrm>
          <a:prstGeom prst="rect">
            <a:avLst/>
          </a:prstGeom>
          <a:solidFill>
            <a:srgbClr val="FFFF00"/>
          </a:solidFill>
          <a:ln w="508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先比较整数部分。</a:t>
            </a:r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>
            <a:off x="4067175" y="2276475"/>
            <a:ext cx="360363" cy="215900"/>
          </a:xfrm>
          <a:prstGeom prst="leftArrow">
            <a:avLst>
              <a:gd name="adj1" fmla="val 50000"/>
              <a:gd name="adj2" fmla="val 417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2" name="AutoShape 30"/>
          <p:cNvSpPr>
            <a:spLocks noChangeArrowheads="1"/>
          </p:cNvSpPr>
          <p:nvPr/>
        </p:nvSpPr>
        <p:spPr bwMode="auto">
          <a:xfrm>
            <a:off x="2698750" y="2276475"/>
            <a:ext cx="360363" cy="215900"/>
          </a:xfrm>
          <a:prstGeom prst="leftArrow">
            <a:avLst>
              <a:gd name="adj1" fmla="val 50000"/>
              <a:gd name="adj2" fmla="val 417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250825" y="3500438"/>
            <a:ext cx="2376488" cy="692150"/>
          </a:xfrm>
          <a:prstGeom prst="rect">
            <a:avLst/>
          </a:prstGeom>
          <a:solidFill>
            <a:srgbClr val="FFFF00"/>
          </a:solidFill>
          <a:ln w="508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2.8﹤2.93</a:t>
            </a:r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>
            <a:off x="2698750" y="3716338"/>
            <a:ext cx="360363" cy="215900"/>
          </a:xfrm>
          <a:prstGeom prst="leftArrow">
            <a:avLst>
              <a:gd name="adj1" fmla="val 50000"/>
              <a:gd name="adj2" fmla="val 4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5" name="Text Box 33"/>
          <p:cNvSpPr txBox="1">
            <a:spLocks noChangeArrowheads="1"/>
          </p:cNvSpPr>
          <p:nvPr/>
        </p:nvSpPr>
        <p:spPr bwMode="auto">
          <a:xfrm>
            <a:off x="2987675" y="3500438"/>
            <a:ext cx="1368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8﹤9</a:t>
            </a:r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4498975" y="3037483"/>
            <a:ext cx="2233613" cy="1569660"/>
          </a:xfrm>
          <a:prstGeom prst="rect">
            <a:avLst/>
          </a:prstGeom>
          <a:solidFill>
            <a:srgbClr val="FFFF00"/>
          </a:solidFill>
          <a:ln w="508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整数部分相同，就比较十分位。</a:t>
            </a:r>
          </a:p>
        </p:txBody>
      </p:sp>
      <p:sp>
        <p:nvSpPr>
          <p:cNvPr id="33827" name="AutoShape 35"/>
          <p:cNvSpPr>
            <a:spLocks noChangeArrowheads="1"/>
          </p:cNvSpPr>
          <p:nvPr/>
        </p:nvSpPr>
        <p:spPr bwMode="auto">
          <a:xfrm>
            <a:off x="4067175" y="3716338"/>
            <a:ext cx="360363" cy="215900"/>
          </a:xfrm>
          <a:prstGeom prst="leftArrow">
            <a:avLst>
              <a:gd name="adj1" fmla="val 50000"/>
              <a:gd name="adj2" fmla="val 4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8" name="Text Box 36"/>
          <p:cNvSpPr txBox="1">
            <a:spLocks noChangeArrowheads="1"/>
          </p:cNvSpPr>
          <p:nvPr/>
        </p:nvSpPr>
        <p:spPr bwMode="auto">
          <a:xfrm>
            <a:off x="611560" y="4292525"/>
            <a:ext cx="374491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chemeClr val="tx1"/>
                </a:solidFill>
                <a:latin typeface="宋体" panose="02010600030101010101" pitchFamily="2" charset="-122"/>
              </a:rPr>
              <a:t>2.88○2.84</a:t>
            </a:r>
          </a:p>
        </p:txBody>
      </p:sp>
      <p:sp>
        <p:nvSpPr>
          <p:cNvPr id="33829" name="WordArt 37"/>
          <p:cNvSpPr>
            <a:spLocks noChangeArrowheads="1" noChangeShapeType="1"/>
          </p:cNvSpPr>
          <p:nvPr/>
        </p:nvSpPr>
        <p:spPr bwMode="auto">
          <a:xfrm>
            <a:off x="2051472" y="4373345"/>
            <a:ext cx="503907" cy="6459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0625"/>
              </a:avLst>
            </a:prstTxWarp>
          </a:bodyPr>
          <a:lstStyle/>
          <a:p>
            <a:pPr algn="ctr"/>
            <a:r>
              <a:rPr lang="zh-CN" altLang="en-US" sz="60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35FA2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33830" name="Text Box 38"/>
          <p:cNvSpPr txBox="1">
            <a:spLocks noChangeArrowheads="1"/>
          </p:cNvSpPr>
          <p:nvPr/>
        </p:nvSpPr>
        <p:spPr bwMode="auto">
          <a:xfrm>
            <a:off x="106363" y="5048250"/>
            <a:ext cx="67691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3.5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＞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2.93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＞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2.88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＞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2.84</a:t>
            </a:r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106363" y="5661983"/>
            <a:ext cx="89286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小明第一，小军第二，小莉第三，小红第四。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338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338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6" grpId="0"/>
      <p:bldP spid="33817" grpId="0" animBg="1"/>
      <p:bldP spid="33818" grpId="0" animBg="1"/>
      <p:bldP spid="33819" grpId="0"/>
      <p:bldP spid="33820" grpId="0" animBg="1"/>
      <p:bldP spid="33821" grpId="0" animBg="1"/>
      <p:bldP spid="33822" grpId="0" animBg="1"/>
      <p:bldP spid="33823" grpId="0" animBg="1"/>
      <p:bldP spid="33824" grpId="0" animBg="1"/>
      <p:bldP spid="33825" grpId="0"/>
      <p:bldP spid="33826" grpId="0" animBg="1"/>
      <p:bldP spid="33827" grpId="0" animBg="1"/>
      <p:bldP spid="33828" grpId="0" autoUpdateAnimBg="0"/>
      <p:bldP spid="33828" grpId="1" autoUpdateAnimBg="0"/>
      <p:bldP spid="33829" grpId="0"/>
      <p:bldP spid="33829" grpId="1"/>
      <p:bldP spid="33830" grpId="0"/>
      <p:bldP spid="3383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/>
          </p:cNvSpPr>
          <p:nvPr/>
        </p:nvSpPr>
        <p:spPr bwMode="auto">
          <a:xfrm>
            <a:off x="2051050" y="548680"/>
            <a:ext cx="5029200" cy="60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怎样比较两个小数的大小</a:t>
            </a:r>
          </a:p>
        </p:txBody>
      </p:sp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>
            <a:off x="359568" y="1556742"/>
            <a:ext cx="1081087" cy="5650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690"/>
              </a:avLst>
            </a:prstTxWarp>
          </a:bodyPr>
          <a:lstStyle/>
          <a:p>
            <a:pPr algn="ctr"/>
            <a:r>
              <a:rPr lang="zh-CN" altLang="en-US" sz="3600" i="1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首先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47813" y="1556742"/>
            <a:ext cx="6769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比较整数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部分。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WordArt 5"/>
          <p:cNvSpPr>
            <a:spLocks noChangeArrowheads="1" noChangeShapeType="1"/>
          </p:cNvSpPr>
          <p:nvPr/>
        </p:nvSpPr>
        <p:spPr bwMode="auto">
          <a:xfrm>
            <a:off x="359568" y="2348880"/>
            <a:ext cx="1081088" cy="59985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48662"/>
              </a:avLst>
            </a:prstTxWarp>
          </a:bodyPr>
          <a:lstStyle/>
          <a:p>
            <a:pPr algn="ctr"/>
            <a:r>
              <a:rPr lang="zh-CN" altLang="en-US" sz="360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其次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547813" y="2427089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整数部分相同，就比较十分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位。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WordArt 7"/>
          <p:cNvSpPr>
            <a:spLocks noChangeArrowheads="1" noChangeShapeType="1"/>
          </p:cNvSpPr>
          <p:nvPr/>
        </p:nvSpPr>
        <p:spPr bwMode="auto">
          <a:xfrm>
            <a:off x="359568" y="3216274"/>
            <a:ext cx="1081087" cy="713879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662"/>
              </a:avLst>
            </a:prstTxWarp>
          </a:bodyPr>
          <a:lstStyle/>
          <a:p>
            <a:pPr algn="ctr"/>
            <a:r>
              <a:rPr lang="zh-CN" altLang="en-US" sz="360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再次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470735" y="3068960"/>
            <a:ext cx="748823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十分位相同，就比较百分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位。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WordArt 7"/>
          <p:cNvSpPr>
            <a:spLocks noChangeArrowheads="1" noChangeShapeType="1"/>
          </p:cNvSpPr>
          <p:nvPr/>
        </p:nvSpPr>
        <p:spPr bwMode="auto">
          <a:xfrm>
            <a:off x="359568" y="4149080"/>
            <a:ext cx="1081087" cy="770409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662"/>
              </a:avLst>
            </a:prstTxWarp>
          </a:bodyPr>
          <a:lstStyle/>
          <a:p>
            <a:pPr algn="ctr"/>
            <a:r>
              <a:rPr lang="zh-CN" altLang="en-US" sz="3600" dirty="0" smtClean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最后</a:t>
            </a:r>
            <a:endParaRPr lang="zh-CN" altLang="en-US" sz="360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440655" y="4149080"/>
            <a:ext cx="7488237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如果在百分位上还不能比出大小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就要一位接一位地比下去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直到比出大小为止。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88" grpId="0" autoUpdateAnimBg="0"/>
      <p:bldP spid="16389" grpId="0" animBg="1"/>
      <p:bldP spid="16390" grpId="0" autoUpdateAnimBg="0"/>
      <p:bldP spid="16391" grpId="0" animBg="1"/>
      <p:bldP spid="16392" grpId="0" autoUpdateAnimBg="0"/>
      <p:bldP spid="14" grpId="0" animBg="1"/>
      <p:bldP spid="1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733917" y="1084597"/>
            <a:ext cx="6552727" cy="8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比较下列小数的大小。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-819480" y="3594257"/>
            <a:ext cx="723275" cy="372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2135"/>
              </a:lnSpc>
              <a:spcAft>
                <a:spcPts val="0"/>
              </a:spcAft>
            </a:pPr>
            <a:r>
              <a:rPr lang="zh-CN" altLang="zh-CN" i="1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311" y="2312343"/>
            <a:ext cx="777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2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2637774" y="2299382"/>
            <a:ext cx="777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9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918311" y="4018371"/>
            <a:ext cx="1018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61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2434418" y="4308317"/>
            <a:ext cx="1489510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2135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609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3202" y="2158454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○</a:t>
            </a:r>
            <a:endParaRPr lang="zh-CN" altLang="en-US" sz="6000" dirty="0"/>
          </a:p>
        </p:txBody>
      </p:sp>
      <p:sp>
        <p:nvSpPr>
          <p:cNvPr id="11" name="矩形 10"/>
          <p:cNvSpPr/>
          <p:nvPr/>
        </p:nvSpPr>
        <p:spPr>
          <a:xfrm>
            <a:off x="1519499" y="4344792"/>
            <a:ext cx="1184940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2135"/>
              </a:lnSpc>
              <a:spcAft>
                <a:spcPts val="0"/>
              </a:spcAft>
            </a:pPr>
            <a:r>
              <a:rPr lang="zh-CN" altLang="zh-CN" sz="60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○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83667" y="214549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＜</a:t>
            </a:r>
            <a:endParaRPr lang="zh-CN" altLang="en-US" sz="60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86346" y="378904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＞</a:t>
            </a:r>
            <a:endParaRPr lang="zh-CN" altLang="en-US" sz="60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389" y="1556792"/>
            <a:ext cx="3661394" cy="3705507"/>
          </a:xfrm>
          <a:prstGeom prst="rect">
            <a:avLst/>
          </a:prstGeom>
        </p:spPr>
      </p:pic>
      <p:pic>
        <p:nvPicPr>
          <p:cNvPr id="14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52876" y="620688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40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52209" y="1404065"/>
            <a:ext cx="6877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比较下面每组中两个数的大小。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54127" y="226629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2" name="矩形 21"/>
          <p:cNvSpPr/>
          <p:nvPr/>
        </p:nvSpPr>
        <p:spPr>
          <a:xfrm>
            <a:off x="4759894" y="2218800"/>
            <a:ext cx="1385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6.35m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998975" y="2257587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矩形 23"/>
          <p:cNvSpPr/>
          <p:nvPr/>
        </p:nvSpPr>
        <p:spPr>
          <a:xfrm>
            <a:off x="1131963" y="2227511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</a:rPr>
              <a:t>元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46740" y="2227511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2.6</a:t>
            </a:r>
            <a:r>
              <a:rPr lang="zh-CN" altLang="en-US" sz="3600" dirty="0" smtClean="0">
                <a:solidFill>
                  <a:schemeClr val="tx1"/>
                </a:solidFill>
              </a:rPr>
              <a:t>元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45092" y="2227511"/>
            <a:ext cx="1385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6.53m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979510" y="3675100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8" name="矩形 27"/>
          <p:cNvSpPr/>
          <p:nvPr/>
        </p:nvSpPr>
        <p:spPr>
          <a:xfrm>
            <a:off x="4932040" y="3627602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0.458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24358" y="366638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0" name="矩形 29"/>
          <p:cNvSpPr/>
          <p:nvPr/>
        </p:nvSpPr>
        <p:spPr>
          <a:xfrm>
            <a:off x="822202" y="3636313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4.723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72123" y="3636313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4.79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70475" y="3636313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0.54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90290" y="2081172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&gt;</a:t>
            </a:r>
            <a:endParaRPr lang="zh-CN" altLang="en-US" sz="6000" dirty="0"/>
          </a:p>
        </p:txBody>
      </p:sp>
      <p:sp>
        <p:nvSpPr>
          <p:cNvPr id="37" name="矩形 36"/>
          <p:cNvSpPr/>
          <p:nvPr/>
        </p:nvSpPr>
        <p:spPr>
          <a:xfrm>
            <a:off x="6012160" y="2060848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/>
              <a:t>&lt;</a:t>
            </a:r>
            <a:endParaRPr lang="en-US" altLang="zh-CN" sz="6000" dirty="0"/>
          </a:p>
        </p:txBody>
      </p:sp>
      <p:sp>
        <p:nvSpPr>
          <p:cNvPr id="38" name="矩形 37"/>
          <p:cNvSpPr/>
          <p:nvPr/>
        </p:nvSpPr>
        <p:spPr>
          <a:xfrm>
            <a:off x="1996059" y="3478361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&lt;</a:t>
            </a:r>
            <a:endParaRPr lang="zh-CN" altLang="en-US" sz="6000" dirty="0"/>
          </a:p>
        </p:txBody>
      </p:sp>
      <p:sp>
        <p:nvSpPr>
          <p:cNvPr id="39" name="矩形 38"/>
          <p:cNvSpPr/>
          <p:nvPr/>
        </p:nvSpPr>
        <p:spPr>
          <a:xfrm>
            <a:off x="6012160" y="3478361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/>
              <a:t>&lt;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481276"/>
            <a:ext cx="5231844" cy="148888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5786" y="500042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42</a:t>
            </a:r>
            <a:r>
              <a:rPr lang="zh-CN" altLang="en-US" sz="3200" dirty="0">
                <a:latin typeface="+mj-ea"/>
                <a:ea typeface="+mj-ea"/>
              </a:rPr>
              <a:t>页练习十第</a:t>
            </a:r>
            <a:r>
              <a:rPr lang="en-US" altLang="zh-CN" sz="3200" dirty="0" smtClean="0">
                <a:latin typeface="+mj-ea"/>
                <a:ea typeface="+mj-ea"/>
              </a:rPr>
              <a:t>7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609967" y="1332057"/>
            <a:ext cx="86055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42037" y="2459675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0072" y="241217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0.51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42991" y="2450964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17264" y="2420888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7.9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34650" y="2420888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8.2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89108" y="2420888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0.509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967420" y="3603092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445725" y="3555594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5.7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168374" y="3594381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57224" y="3564305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1.374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60033" y="3564305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14491" y="3564305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5.8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67420" y="482722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226893" y="478844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60033" y="478844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0.60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78200" y="2319843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&lt;</a:t>
            </a:r>
            <a:endParaRPr lang="zh-CN" altLang="en-US" sz="4400" dirty="0"/>
          </a:p>
        </p:txBody>
      </p:sp>
      <p:sp>
        <p:nvSpPr>
          <p:cNvPr id="37" name="矩形 36"/>
          <p:cNvSpPr/>
          <p:nvPr/>
        </p:nvSpPr>
        <p:spPr>
          <a:xfrm>
            <a:off x="6202801" y="2299519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&gt;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2048216" y="3451647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&gt;</a:t>
            </a:r>
            <a:endParaRPr lang="en-US" altLang="zh-CN" sz="4400" dirty="0"/>
          </a:p>
        </p:txBody>
      </p:sp>
      <p:sp>
        <p:nvSpPr>
          <p:cNvPr id="39" name="矩形 38"/>
          <p:cNvSpPr/>
          <p:nvPr/>
        </p:nvSpPr>
        <p:spPr>
          <a:xfrm>
            <a:off x="6195040" y="3451647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&lt;</a:t>
            </a:r>
            <a:endParaRPr lang="en-US" altLang="zh-CN" sz="4400" dirty="0"/>
          </a:p>
        </p:txBody>
      </p:sp>
      <p:sp>
        <p:nvSpPr>
          <p:cNvPr id="40" name="矩形 39"/>
          <p:cNvSpPr/>
          <p:nvPr/>
        </p:nvSpPr>
        <p:spPr>
          <a:xfrm>
            <a:off x="1983969" y="4653136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=</a:t>
            </a:r>
            <a:endParaRPr lang="zh-CN" altLang="en-US" sz="4400" dirty="0"/>
          </a:p>
        </p:txBody>
      </p:sp>
      <p:sp>
        <p:nvSpPr>
          <p:cNvPr id="41" name="矩形 40"/>
          <p:cNvSpPr/>
          <p:nvPr/>
        </p:nvSpPr>
        <p:spPr>
          <a:xfrm>
            <a:off x="5220072" y="477973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1.23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193757" y="4818517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739874" y="478844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1.32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28184" y="4675783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&lt;</a:t>
            </a:r>
            <a:endParaRPr lang="en-US" altLang="zh-CN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WPS 演示</Application>
  <PresentationFormat>全屏显示(4:3)</PresentationFormat>
  <Paragraphs>266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650</cp:revision>
  <dcterms:created xsi:type="dcterms:W3CDTF">2015-11-21T07:20:00Z</dcterms:created>
  <dcterms:modified xsi:type="dcterms:W3CDTF">2021-11-01T03:29:46Z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